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9" roundtripDataSignature="AMtx7mi/A/3650j2ia3G8bqYHr6VCQQZ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3.jpg>
</file>

<file path=ppt/media/image4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it-IT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to con didascalia">
  <p:cSld name="Contenuto con didascalia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6" name="Google Shape;16;p15"/>
          <p:cNvSpPr/>
          <p:nvPr/>
        </p:nvSpPr>
        <p:spPr>
          <a:xfrm>
            <a:off x="10251393" y="555158"/>
            <a:ext cx="3298372" cy="3298372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5"/>
          <p:cNvSpPr/>
          <p:nvPr/>
        </p:nvSpPr>
        <p:spPr>
          <a:xfrm>
            <a:off x="9932986" y="330754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D0CEC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" name="Google Shape;18;p15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9" name="Google Shape;19;p15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5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5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5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363416" y="2057400"/>
            <a:ext cx="3206261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15"/>
          <p:cNvSpPr txBox="1"/>
          <p:nvPr>
            <p:ph idx="2" type="body"/>
          </p:nvPr>
        </p:nvSpPr>
        <p:spPr>
          <a:xfrm>
            <a:off x="3888084" y="246187"/>
            <a:ext cx="7467304" cy="56148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5" name="Google Shape;25;p15"/>
          <p:cNvSpPr txBox="1"/>
          <p:nvPr>
            <p:ph type="title"/>
          </p:nvPr>
        </p:nvSpPr>
        <p:spPr>
          <a:xfrm>
            <a:off x="363416" y="246186"/>
            <a:ext cx="3206261" cy="10374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1"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>
  <p:cSld name="Diapositiva titolo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ctrTitle"/>
          </p:nvPr>
        </p:nvSpPr>
        <p:spPr>
          <a:xfrm>
            <a:off x="4686300" y="2726872"/>
            <a:ext cx="7233557" cy="8320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1" sz="48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4"/>
          <p:cNvSpPr txBox="1"/>
          <p:nvPr>
            <p:ph idx="1" type="subTitle"/>
          </p:nvPr>
        </p:nvSpPr>
        <p:spPr>
          <a:xfrm>
            <a:off x="4686300" y="3569380"/>
            <a:ext cx="723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50" name="Google Shape;150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51" name="Google Shape;151;p24"/>
          <p:cNvCxnSpPr/>
          <p:nvPr/>
        </p:nvCxnSpPr>
        <p:spPr>
          <a:xfrm>
            <a:off x="4827813" y="4082142"/>
            <a:ext cx="1488621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52" name="Google Shape;152;p24"/>
          <p:cNvGrpSpPr/>
          <p:nvPr/>
        </p:nvGrpSpPr>
        <p:grpSpPr>
          <a:xfrm>
            <a:off x="4793474" y="2475187"/>
            <a:ext cx="748798" cy="134113"/>
            <a:chOff x="4827813" y="2534636"/>
            <a:chExt cx="996651" cy="178504"/>
          </a:xfrm>
        </p:grpSpPr>
        <p:sp>
          <p:nvSpPr>
            <p:cNvPr id="153" name="Google Shape;153;p24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7" name="Google Shape;157;p24"/>
          <p:cNvSpPr/>
          <p:nvPr/>
        </p:nvSpPr>
        <p:spPr>
          <a:xfrm>
            <a:off x="8621485" y="4408714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4"/>
          <p:cNvSpPr/>
          <p:nvPr/>
        </p:nvSpPr>
        <p:spPr>
          <a:xfrm>
            <a:off x="8303078" y="4184310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4"/>
          <p:cNvSpPr/>
          <p:nvPr/>
        </p:nvSpPr>
        <p:spPr>
          <a:xfrm>
            <a:off x="0" y="0"/>
            <a:ext cx="4424363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stazione sezione">
  <p:cSld name="Intestazione sezione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162" name="Google Shape;162;p25"/>
          <p:cNvCxnSpPr/>
          <p:nvPr/>
        </p:nvCxnSpPr>
        <p:spPr>
          <a:xfrm>
            <a:off x="5679220" y="2286312"/>
            <a:ext cx="1717831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63" name="Google Shape;163;p25"/>
          <p:cNvGrpSpPr/>
          <p:nvPr/>
        </p:nvGrpSpPr>
        <p:grpSpPr>
          <a:xfrm>
            <a:off x="11079786" y="421045"/>
            <a:ext cx="748798" cy="134113"/>
            <a:chOff x="4827813" y="2534636"/>
            <a:chExt cx="996651" cy="178504"/>
          </a:xfrm>
        </p:grpSpPr>
        <p:sp>
          <p:nvSpPr>
            <p:cNvPr id="164" name="Google Shape;164;p25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5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25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5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p25"/>
          <p:cNvSpPr/>
          <p:nvPr/>
        </p:nvSpPr>
        <p:spPr>
          <a:xfrm>
            <a:off x="10039330" y="896815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5"/>
          <p:cNvSpPr/>
          <p:nvPr/>
        </p:nvSpPr>
        <p:spPr>
          <a:xfrm>
            <a:off x="9720923" y="672411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0" name="Google Shape;170;p25"/>
          <p:cNvCxnSpPr/>
          <p:nvPr/>
        </p:nvCxnSpPr>
        <p:spPr>
          <a:xfrm>
            <a:off x="7508020" y="2286312"/>
            <a:ext cx="545734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1" name="Google Shape;171;p25"/>
          <p:cNvSpPr/>
          <p:nvPr/>
        </p:nvSpPr>
        <p:spPr>
          <a:xfrm>
            <a:off x="469044" y="1"/>
            <a:ext cx="5210176" cy="59610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2" name="Google Shape;172;p25"/>
          <p:cNvCxnSpPr/>
          <p:nvPr/>
        </p:nvCxnSpPr>
        <p:spPr>
          <a:xfrm>
            <a:off x="1001746" y="1290512"/>
            <a:ext cx="1488621" cy="0"/>
          </a:xfrm>
          <a:prstGeom prst="straightConnector1">
            <a:avLst/>
          </a:prstGeom>
          <a:noFill/>
          <a:ln cap="flat" cmpd="sng" w="571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3" name="Google Shape;173;p25"/>
          <p:cNvSpPr txBox="1"/>
          <p:nvPr>
            <p:ph type="title"/>
          </p:nvPr>
        </p:nvSpPr>
        <p:spPr>
          <a:xfrm>
            <a:off x="915466" y="1276857"/>
            <a:ext cx="4097778" cy="125532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1" sz="36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5"/>
          <p:cNvSpPr txBox="1"/>
          <p:nvPr>
            <p:ph idx="1" type="body"/>
          </p:nvPr>
        </p:nvSpPr>
        <p:spPr>
          <a:xfrm>
            <a:off x="915467" y="2620651"/>
            <a:ext cx="4097778" cy="19336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b="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>
  <p:cSld name="Titolo e contenuto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177" name="Google Shape;177;p26"/>
          <p:cNvCxnSpPr/>
          <p:nvPr/>
        </p:nvCxnSpPr>
        <p:spPr>
          <a:xfrm>
            <a:off x="-24055" y="1452565"/>
            <a:ext cx="1717831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78" name="Google Shape;178;p26"/>
          <p:cNvCxnSpPr/>
          <p:nvPr/>
        </p:nvCxnSpPr>
        <p:spPr>
          <a:xfrm>
            <a:off x="1804745" y="1452565"/>
            <a:ext cx="545734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79" name="Google Shape;179;p26"/>
          <p:cNvCxnSpPr/>
          <p:nvPr/>
        </p:nvCxnSpPr>
        <p:spPr>
          <a:xfrm flipH="1" rot="10800000">
            <a:off x="2454442" y="1429119"/>
            <a:ext cx="9737558" cy="15383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80" name="Google Shape;180;p26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81" name="Google Shape;181;p26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" name="Google Shape;185;p26"/>
          <p:cNvSpPr txBox="1"/>
          <p:nvPr>
            <p:ph idx="1" type="body"/>
          </p:nvPr>
        </p:nvSpPr>
        <p:spPr>
          <a:xfrm>
            <a:off x="363416" y="1825625"/>
            <a:ext cx="11465168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6" name="Google Shape;186;p26"/>
          <p:cNvSpPr txBox="1"/>
          <p:nvPr>
            <p:ph type="title"/>
          </p:nvPr>
        </p:nvSpPr>
        <p:spPr>
          <a:xfrm>
            <a:off x="363416" y="365125"/>
            <a:ext cx="11465168" cy="91855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6"/>
          <p:cNvSpPr/>
          <p:nvPr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6"/>
          <p:cNvSpPr/>
          <p:nvPr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e contenuti">
  <p:cSld name="Due contenuti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363416" y="246186"/>
            <a:ext cx="11465168" cy="10374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1"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7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192" name="Google Shape;192;p27"/>
          <p:cNvCxnSpPr/>
          <p:nvPr/>
        </p:nvCxnSpPr>
        <p:spPr>
          <a:xfrm>
            <a:off x="-24055" y="1452565"/>
            <a:ext cx="1717831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3" name="Google Shape;193;p27"/>
          <p:cNvCxnSpPr/>
          <p:nvPr/>
        </p:nvCxnSpPr>
        <p:spPr>
          <a:xfrm>
            <a:off x="1804745" y="1452565"/>
            <a:ext cx="545734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4" name="Google Shape;194;p27"/>
          <p:cNvCxnSpPr/>
          <p:nvPr/>
        </p:nvCxnSpPr>
        <p:spPr>
          <a:xfrm flipH="1" rot="10800000">
            <a:off x="2454442" y="1429119"/>
            <a:ext cx="9737558" cy="15383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95" name="Google Shape;195;p27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96" name="Google Shape;196;p27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0" name="Google Shape;200;p27"/>
          <p:cNvSpPr txBox="1"/>
          <p:nvPr>
            <p:ph idx="1" type="body"/>
          </p:nvPr>
        </p:nvSpPr>
        <p:spPr>
          <a:xfrm>
            <a:off x="6347381" y="1825625"/>
            <a:ext cx="548120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1" name="Google Shape;201;p27"/>
          <p:cNvSpPr txBox="1"/>
          <p:nvPr>
            <p:ph idx="2" type="body"/>
          </p:nvPr>
        </p:nvSpPr>
        <p:spPr>
          <a:xfrm>
            <a:off x="363416" y="1825625"/>
            <a:ext cx="548120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27"/>
          <p:cNvSpPr/>
          <p:nvPr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7"/>
          <p:cNvSpPr/>
          <p:nvPr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magine con didascalia">
  <p:cSld name="Immagine con didascalia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831850" y="3794663"/>
            <a:ext cx="10515600" cy="8232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sz="3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8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207" name="Google Shape;207;p28"/>
          <p:cNvCxnSpPr/>
          <p:nvPr/>
        </p:nvCxnSpPr>
        <p:spPr>
          <a:xfrm>
            <a:off x="5351690" y="3748188"/>
            <a:ext cx="1488621" cy="0"/>
          </a:xfrm>
          <a:prstGeom prst="straightConnector1">
            <a:avLst/>
          </a:prstGeom>
          <a:noFill/>
          <a:ln cap="flat" cmpd="sng" w="139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208" name="Google Shape;208;p28"/>
          <p:cNvGrpSpPr/>
          <p:nvPr/>
        </p:nvGrpSpPr>
        <p:grpSpPr>
          <a:xfrm>
            <a:off x="5721601" y="4594679"/>
            <a:ext cx="748798" cy="134113"/>
            <a:chOff x="4827813" y="2534636"/>
            <a:chExt cx="996651" cy="178504"/>
          </a:xfrm>
        </p:grpSpPr>
        <p:sp>
          <p:nvSpPr>
            <p:cNvPr id="209" name="Google Shape;209;p28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3" name="Google Shape;213;p28"/>
          <p:cNvSpPr txBox="1"/>
          <p:nvPr>
            <p:ph idx="1" type="body"/>
          </p:nvPr>
        </p:nvSpPr>
        <p:spPr>
          <a:xfrm>
            <a:off x="839788" y="4839679"/>
            <a:ext cx="10507662" cy="13053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cap="none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p28"/>
          <p:cNvSpPr/>
          <p:nvPr>
            <p:ph idx="2" type="pic"/>
          </p:nvPr>
        </p:nvSpPr>
        <p:spPr>
          <a:xfrm>
            <a:off x="0" y="1"/>
            <a:ext cx="12192000" cy="371301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titolo">
  <p:cSld name="Solo titolo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363416" y="246186"/>
            <a:ext cx="11465168" cy="10374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1"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9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218" name="Google Shape;218;p29"/>
          <p:cNvCxnSpPr/>
          <p:nvPr/>
        </p:nvCxnSpPr>
        <p:spPr>
          <a:xfrm>
            <a:off x="-24055" y="1452565"/>
            <a:ext cx="1717831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19" name="Google Shape;219;p29"/>
          <p:cNvCxnSpPr/>
          <p:nvPr/>
        </p:nvCxnSpPr>
        <p:spPr>
          <a:xfrm>
            <a:off x="1804745" y="1452565"/>
            <a:ext cx="545734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0" name="Google Shape;220;p29"/>
          <p:cNvCxnSpPr/>
          <p:nvPr/>
        </p:nvCxnSpPr>
        <p:spPr>
          <a:xfrm flipH="1" rot="10800000">
            <a:off x="2454442" y="1429119"/>
            <a:ext cx="9737558" cy="15383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221" name="Google Shape;221;p29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22" name="Google Shape;222;p29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9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29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9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6" name="Google Shape;226;p29"/>
          <p:cNvSpPr/>
          <p:nvPr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9"/>
          <p:cNvSpPr/>
          <p:nvPr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uota">
  <p:cSld name="Vuota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grpSp>
        <p:nvGrpSpPr>
          <p:cNvPr id="230" name="Google Shape;230;p30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231" name="Google Shape;231;p30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30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30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fronto">
  <p:cSld name="Confronto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 txBox="1"/>
          <p:nvPr>
            <p:ph type="title"/>
          </p:nvPr>
        </p:nvSpPr>
        <p:spPr>
          <a:xfrm>
            <a:off x="363416" y="246186"/>
            <a:ext cx="11465168" cy="10374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1"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29" name="Google Shape;29;p16"/>
          <p:cNvCxnSpPr/>
          <p:nvPr/>
        </p:nvCxnSpPr>
        <p:spPr>
          <a:xfrm>
            <a:off x="-24055" y="1452565"/>
            <a:ext cx="1717831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0" name="Google Shape;30;p16"/>
          <p:cNvCxnSpPr/>
          <p:nvPr/>
        </p:nvCxnSpPr>
        <p:spPr>
          <a:xfrm>
            <a:off x="1804745" y="1452565"/>
            <a:ext cx="545734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1" name="Google Shape;31;p16"/>
          <p:cNvCxnSpPr/>
          <p:nvPr/>
        </p:nvCxnSpPr>
        <p:spPr>
          <a:xfrm flipH="1" rot="10800000">
            <a:off x="2454442" y="1429119"/>
            <a:ext cx="9737558" cy="15383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32" name="Google Shape;32;p16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33" name="Google Shape;33;p16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6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6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6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16"/>
          <p:cNvSpPr txBox="1"/>
          <p:nvPr>
            <p:ph idx="1" type="body"/>
          </p:nvPr>
        </p:nvSpPr>
        <p:spPr>
          <a:xfrm>
            <a:off x="6347380" y="1681163"/>
            <a:ext cx="548120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8" name="Google Shape;38;p16"/>
          <p:cNvSpPr txBox="1"/>
          <p:nvPr>
            <p:ph idx="2" type="body"/>
          </p:nvPr>
        </p:nvSpPr>
        <p:spPr>
          <a:xfrm>
            <a:off x="6347379" y="2586215"/>
            <a:ext cx="5481203" cy="36034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3" type="body"/>
          </p:nvPr>
        </p:nvSpPr>
        <p:spPr>
          <a:xfrm>
            <a:off x="363416" y="1681163"/>
            <a:ext cx="54812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0" name="Google Shape;40;p16"/>
          <p:cNvSpPr txBox="1"/>
          <p:nvPr>
            <p:ph idx="4" type="body"/>
          </p:nvPr>
        </p:nvSpPr>
        <p:spPr>
          <a:xfrm>
            <a:off x="363416" y="2586215"/>
            <a:ext cx="5481202" cy="36034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6"/>
          <p:cNvSpPr/>
          <p:nvPr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16"/>
          <p:cNvSpPr/>
          <p:nvPr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, contenuto e foto grande">
  <p:cSld name="Titolo, contenuto e foto grand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7"/>
          <p:cNvSpPr txBox="1"/>
          <p:nvPr>
            <p:ph type="title"/>
          </p:nvPr>
        </p:nvSpPr>
        <p:spPr>
          <a:xfrm>
            <a:off x="5908430" y="1046163"/>
            <a:ext cx="5445369" cy="111478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1"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1" type="body"/>
          </p:nvPr>
        </p:nvSpPr>
        <p:spPr>
          <a:xfrm>
            <a:off x="5908430" y="2506662"/>
            <a:ext cx="5445370" cy="34545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•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•"/>
              <a:defRPr sz="12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47" name="Google Shape;47;p17"/>
          <p:cNvSpPr txBox="1"/>
          <p:nvPr>
            <p:ph idx="2" type="body"/>
          </p:nvPr>
        </p:nvSpPr>
        <p:spPr>
          <a:xfrm>
            <a:off x="363416" y="6462713"/>
            <a:ext cx="2262187" cy="249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1" sz="1400" cap="none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7"/>
          <p:cNvSpPr/>
          <p:nvPr>
            <p:ph idx="3" type="pic"/>
          </p:nvPr>
        </p:nvSpPr>
        <p:spPr>
          <a:xfrm>
            <a:off x="469045" y="0"/>
            <a:ext cx="5210175" cy="5961063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cxnSp>
        <p:nvCxnSpPr>
          <p:cNvPr id="49" name="Google Shape;49;p17"/>
          <p:cNvCxnSpPr/>
          <p:nvPr/>
        </p:nvCxnSpPr>
        <p:spPr>
          <a:xfrm>
            <a:off x="5679219" y="2286312"/>
            <a:ext cx="25920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50" name="Google Shape;50;p17"/>
          <p:cNvGrpSpPr/>
          <p:nvPr/>
        </p:nvGrpSpPr>
        <p:grpSpPr>
          <a:xfrm>
            <a:off x="11079786" y="421045"/>
            <a:ext cx="748798" cy="134113"/>
            <a:chOff x="4827813" y="2534636"/>
            <a:chExt cx="996651" cy="178504"/>
          </a:xfrm>
        </p:grpSpPr>
        <p:sp>
          <p:nvSpPr>
            <p:cNvPr id="51" name="Google Shape;51;p17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7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7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7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" name="Google Shape;55;p17"/>
          <p:cNvSpPr/>
          <p:nvPr/>
        </p:nvSpPr>
        <p:spPr>
          <a:xfrm>
            <a:off x="10039330" y="896815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7"/>
          <p:cNvSpPr/>
          <p:nvPr/>
        </p:nvSpPr>
        <p:spPr>
          <a:xfrm>
            <a:off x="9720923" y="672411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7" name="Google Shape;57;p17"/>
          <p:cNvCxnSpPr/>
          <p:nvPr/>
        </p:nvCxnSpPr>
        <p:spPr>
          <a:xfrm>
            <a:off x="8394146" y="2286312"/>
            <a:ext cx="545734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à immagine orizzontale">
  <p:cSld name="Metà immagine orizzonta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 txBox="1"/>
          <p:nvPr>
            <p:ph type="title"/>
          </p:nvPr>
        </p:nvSpPr>
        <p:spPr>
          <a:xfrm>
            <a:off x="831850" y="3794663"/>
            <a:ext cx="10515600" cy="8232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  <a:defRPr b="1" sz="36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" type="body"/>
          </p:nvPr>
        </p:nvSpPr>
        <p:spPr>
          <a:xfrm>
            <a:off x="831850" y="4839691"/>
            <a:ext cx="10515600" cy="13053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18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62" name="Google Shape;62;p18"/>
          <p:cNvSpPr/>
          <p:nvPr>
            <p:ph idx="2" type="pic"/>
          </p:nvPr>
        </p:nvSpPr>
        <p:spPr>
          <a:xfrm>
            <a:off x="0" y="0"/>
            <a:ext cx="12192000" cy="3713018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cxnSp>
        <p:nvCxnSpPr>
          <p:cNvPr id="63" name="Google Shape;63;p18"/>
          <p:cNvCxnSpPr/>
          <p:nvPr/>
        </p:nvCxnSpPr>
        <p:spPr>
          <a:xfrm>
            <a:off x="5351690" y="3748188"/>
            <a:ext cx="1488621" cy="0"/>
          </a:xfrm>
          <a:prstGeom prst="straightConnector1">
            <a:avLst/>
          </a:prstGeom>
          <a:noFill/>
          <a:ln cap="flat" cmpd="sng" w="139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" name="Google Shape;64;p18"/>
          <p:cNvSpPr txBox="1"/>
          <p:nvPr>
            <p:ph idx="3" type="body"/>
          </p:nvPr>
        </p:nvSpPr>
        <p:spPr>
          <a:xfrm>
            <a:off x="363416" y="6462713"/>
            <a:ext cx="2262187" cy="249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1" sz="1400" cap="none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65" name="Google Shape;65;p18"/>
          <p:cNvGrpSpPr/>
          <p:nvPr/>
        </p:nvGrpSpPr>
        <p:grpSpPr>
          <a:xfrm>
            <a:off x="5721601" y="4594679"/>
            <a:ext cx="748798" cy="134113"/>
            <a:chOff x="4827813" y="2534636"/>
            <a:chExt cx="996651" cy="178504"/>
          </a:xfrm>
        </p:grpSpPr>
        <p:sp>
          <p:nvSpPr>
            <p:cNvPr id="66" name="Google Shape;66;p18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8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8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8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, contenuto e tre foto">
  <p:cSld name="Titolo, contenuto e tre foto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363416" y="1046163"/>
            <a:ext cx="5445369" cy="111478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1"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" type="body"/>
          </p:nvPr>
        </p:nvSpPr>
        <p:spPr>
          <a:xfrm>
            <a:off x="363416" y="2506662"/>
            <a:ext cx="5445370" cy="34545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74" name="Google Shape;74;p19"/>
          <p:cNvSpPr txBox="1"/>
          <p:nvPr>
            <p:ph idx="2" type="body"/>
          </p:nvPr>
        </p:nvSpPr>
        <p:spPr>
          <a:xfrm>
            <a:off x="363416" y="6462713"/>
            <a:ext cx="2262187" cy="249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1" sz="1400" cap="none">
                <a:solidFill>
                  <a:schemeClr val="accent3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9"/>
          <p:cNvSpPr/>
          <p:nvPr>
            <p:ph idx="3" type="pic"/>
          </p:nvPr>
        </p:nvSpPr>
        <p:spPr>
          <a:xfrm>
            <a:off x="5919755" y="1"/>
            <a:ext cx="3430408" cy="4091942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cxnSp>
        <p:nvCxnSpPr>
          <p:cNvPr id="76" name="Google Shape;76;p19"/>
          <p:cNvCxnSpPr/>
          <p:nvPr/>
        </p:nvCxnSpPr>
        <p:spPr>
          <a:xfrm>
            <a:off x="-24056" y="2286312"/>
            <a:ext cx="2556000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77" name="Google Shape;77;p19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78" name="Google Shape;78;p19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9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9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9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9"/>
          <p:cNvSpPr/>
          <p:nvPr/>
        </p:nvSpPr>
        <p:spPr>
          <a:xfrm>
            <a:off x="4608159" y="4718683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9"/>
          <p:cNvSpPr/>
          <p:nvPr/>
        </p:nvSpPr>
        <p:spPr>
          <a:xfrm>
            <a:off x="4289752" y="4494279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4" name="Google Shape;84;p19"/>
          <p:cNvCxnSpPr/>
          <p:nvPr/>
        </p:nvCxnSpPr>
        <p:spPr>
          <a:xfrm>
            <a:off x="2625603" y="2286312"/>
            <a:ext cx="545734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5" name="Google Shape;85;p19"/>
          <p:cNvSpPr/>
          <p:nvPr>
            <p:ph idx="4" type="pic"/>
          </p:nvPr>
        </p:nvSpPr>
        <p:spPr>
          <a:xfrm>
            <a:off x="9542186" y="555157"/>
            <a:ext cx="2649814" cy="429819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86" name="Google Shape;86;p19"/>
          <p:cNvSpPr/>
          <p:nvPr>
            <p:ph idx="5" type="pic"/>
          </p:nvPr>
        </p:nvSpPr>
        <p:spPr>
          <a:xfrm>
            <a:off x="5919754" y="4289110"/>
            <a:ext cx="3430407" cy="1672075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zie">
  <p:cSld name="Grazi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4712885" y="2704121"/>
            <a:ext cx="6556248" cy="75027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1" sz="4800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90" name="Google Shape;90;p20"/>
          <p:cNvCxnSpPr/>
          <p:nvPr/>
        </p:nvCxnSpPr>
        <p:spPr>
          <a:xfrm>
            <a:off x="4827813" y="3760408"/>
            <a:ext cx="1488621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1" name="Google Shape;91;p20"/>
          <p:cNvSpPr/>
          <p:nvPr>
            <p:ph idx="2" type="pic"/>
          </p:nvPr>
        </p:nvSpPr>
        <p:spPr>
          <a:xfrm>
            <a:off x="0" y="1"/>
            <a:ext cx="4424363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92" name="Google Shape;92;p20"/>
          <p:cNvSpPr/>
          <p:nvPr/>
        </p:nvSpPr>
        <p:spPr>
          <a:xfrm>
            <a:off x="8621485" y="4408714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0"/>
          <p:cNvSpPr/>
          <p:nvPr/>
        </p:nvSpPr>
        <p:spPr>
          <a:xfrm>
            <a:off x="8303078" y="4184310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Busta" id="94" name="Google Shape;9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834803" y="4029040"/>
            <a:ext cx="469232" cy="46923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0"/>
          <p:cNvSpPr txBox="1"/>
          <p:nvPr>
            <p:ph idx="1" type="subTitle"/>
          </p:nvPr>
        </p:nvSpPr>
        <p:spPr>
          <a:xfrm>
            <a:off x="5406809" y="4126311"/>
            <a:ext cx="3640478" cy="433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6" name="Google Shape;96;p20"/>
          <p:cNvSpPr txBox="1"/>
          <p:nvPr>
            <p:ph idx="3" type="body"/>
          </p:nvPr>
        </p:nvSpPr>
        <p:spPr>
          <a:xfrm>
            <a:off x="5408614" y="4836222"/>
            <a:ext cx="3638674" cy="453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/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97" name="Google Shape;97;p20"/>
          <p:cNvGrpSpPr/>
          <p:nvPr/>
        </p:nvGrpSpPr>
        <p:grpSpPr>
          <a:xfrm>
            <a:off x="4793474" y="2475187"/>
            <a:ext cx="748798" cy="134113"/>
            <a:chOff x="4827813" y="2534636"/>
            <a:chExt cx="996651" cy="178504"/>
          </a:xfrm>
        </p:grpSpPr>
        <p:sp>
          <p:nvSpPr>
            <p:cNvPr id="98" name="Google Shape;98;p20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20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0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20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Collegamento" id="102" name="Google Shape;10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87152" y="4809677"/>
            <a:ext cx="542081" cy="542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 con immagine">
  <p:cSld name="Diapositiva titolo con immagine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ctrTitle"/>
          </p:nvPr>
        </p:nvSpPr>
        <p:spPr>
          <a:xfrm>
            <a:off x="4686300" y="2726872"/>
            <a:ext cx="7233557" cy="83207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1" sz="48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" type="subTitle"/>
          </p:nvPr>
        </p:nvSpPr>
        <p:spPr>
          <a:xfrm>
            <a:off x="4686300" y="3569380"/>
            <a:ext cx="7233557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06" name="Google Shape;106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107" name="Google Shape;107;p21"/>
          <p:cNvCxnSpPr/>
          <p:nvPr/>
        </p:nvCxnSpPr>
        <p:spPr>
          <a:xfrm>
            <a:off x="4827813" y="4082142"/>
            <a:ext cx="1488621" cy="0"/>
          </a:xfrm>
          <a:prstGeom prst="straightConnector1">
            <a:avLst/>
          </a:prstGeom>
          <a:noFill/>
          <a:ln cap="flat" cmpd="sng" w="571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08" name="Google Shape;108;p21"/>
          <p:cNvGrpSpPr/>
          <p:nvPr/>
        </p:nvGrpSpPr>
        <p:grpSpPr>
          <a:xfrm>
            <a:off x="4793474" y="1947282"/>
            <a:ext cx="748798" cy="134113"/>
            <a:chOff x="4827813" y="2534636"/>
            <a:chExt cx="996651" cy="178504"/>
          </a:xfrm>
        </p:grpSpPr>
        <p:sp>
          <p:nvSpPr>
            <p:cNvPr id="109" name="Google Shape;109;p21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21"/>
          <p:cNvSpPr/>
          <p:nvPr>
            <p:ph idx="2" type="pic"/>
          </p:nvPr>
        </p:nvSpPr>
        <p:spPr>
          <a:xfrm>
            <a:off x="0" y="1"/>
            <a:ext cx="4424363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14" name="Google Shape;114;p21"/>
          <p:cNvSpPr/>
          <p:nvPr/>
        </p:nvSpPr>
        <p:spPr>
          <a:xfrm>
            <a:off x="8621485" y="4408714"/>
            <a:ext cx="3298372" cy="3298372"/>
          </a:xfrm>
          <a:prstGeom prst="ellipse">
            <a:avLst/>
          </a:prstGeom>
          <a:noFill/>
          <a:ln cap="flat" cmpd="sng" w="9525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1"/>
          <p:cNvSpPr/>
          <p:nvPr/>
        </p:nvSpPr>
        <p:spPr>
          <a:xfrm>
            <a:off x="8303078" y="4184310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 02">
  <p:cSld name="Titolo e contenuto 0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4080986" y="2426274"/>
            <a:ext cx="3008434" cy="60108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22"/>
          <p:cNvSpPr txBox="1"/>
          <p:nvPr>
            <p:ph idx="2" type="body"/>
          </p:nvPr>
        </p:nvSpPr>
        <p:spPr>
          <a:xfrm>
            <a:off x="4080986" y="3097702"/>
            <a:ext cx="3008434" cy="30919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1pPr>
            <a:lvl2pPr indent="-3175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Char char="•"/>
              <a:defRPr sz="11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120" name="Google Shape;120;p22"/>
          <p:cNvSpPr txBox="1"/>
          <p:nvPr>
            <p:ph idx="3" type="body"/>
          </p:nvPr>
        </p:nvSpPr>
        <p:spPr>
          <a:xfrm>
            <a:off x="363416" y="6462713"/>
            <a:ext cx="2262187" cy="249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1" sz="1400" cap="none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21" name="Google Shape;121;p22"/>
          <p:cNvCxnSpPr/>
          <p:nvPr/>
        </p:nvCxnSpPr>
        <p:spPr>
          <a:xfrm rot="10800000">
            <a:off x="3639489" y="421045"/>
            <a:ext cx="0" cy="5768619"/>
          </a:xfrm>
          <a:prstGeom prst="straightConnector1">
            <a:avLst/>
          </a:prstGeom>
          <a:noFill/>
          <a:ln cap="flat" cmpd="sng" w="9525">
            <a:solidFill>
              <a:srgbClr val="A5A5A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2" name="Google Shape;122;p22"/>
          <p:cNvSpPr txBox="1"/>
          <p:nvPr>
            <p:ph idx="4" type="body"/>
          </p:nvPr>
        </p:nvSpPr>
        <p:spPr>
          <a:xfrm>
            <a:off x="7870582" y="2426274"/>
            <a:ext cx="3008434" cy="60108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22"/>
          <p:cNvSpPr txBox="1"/>
          <p:nvPr>
            <p:ph idx="5" type="body"/>
          </p:nvPr>
        </p:nvSpPr>
        <p:spPr>
          <a:xfrm>
            <a:off x="7870582" y="3097702"/>
            <a:ext cx="3008434" cy="30919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1pPr>
            <a:lvl2pPr indent="-3175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Char char="•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Char char="•"/>
              <a:defRPr sz="11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22"/>
          <p:cNvSpPr/>
          <p:nvPr>
            <p:ph idx="6" type="pic"/>
          </p:nvPr>
        </p:nvSpPr>
        <p:spPr>
          <a:xfrm>
            <a:off x="4080986" y="1676296"/>
            <a:ext cx="587932" cy="587932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2"/>
          <p:cNvSpPr/>
          <p:nvPr>
            <p:ph idx="7" type="pic"/>
          </p:nvPr>
        </p:nvSpPr>
        <p:spPr>
          <a:xfrm>
            <a:off x="7868008" y="1676296"/>
            <a:ext cx="587932" cy="587932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2"/>
          <p:cNvSpPr/>
          <p:nvPr/>
        </p:nvSpPr>
        <p:spPr>
          <a:xfrm>
            <a:off x="10251393" y="555158"/>
            <a:ext cx="3298372" cy="3298372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"/>
          <p:cNvSpPr/>
          <p:nvPr/>
        </p:nvSpPr>
        <p:spPr>
          <a:xfrm>
            <a:off x="9932986" y="330754"/>
            <a:ext cx="1268186" cy="1268186"/>
          </a:xfrm>
          <a:prstGeom prst="ellipse">
            <a:avLst/>
          </a:prstGeom>
          <a:noFill/>
          <a:ln cap="flat" cmpd="sng" w="9525">
            <a:solidFill>
              <a:srgbClr val="D0CEC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2"/>
          <p:cNvSpPr txBox="1"/>
          <p:nvPr>
            <p:ph idx="8" type="body"/>
          </p:nvPr>
        </p:nvSpPr>
        <p:spPr>
          <a:xfrm>
            <a:off x="4080985" y="480157"/>
            <a:ext cx="6944563" cy="8239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>
                <a:solidFill>
                  <a:srgbClr val="7F7F7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grpSp>
        <p:nvGrpSpPr>
          <p:cNvPr id="129" name="Google Shape;129;p22"/>
          <p:cNvGrpSpPr/>
          <p:nvPr/>
        </p:nvGrpSpPr>
        <p:grpSpPr>
          <a:xfrm>
            <a:off x="363416" y="421045"/>
            <a:ext cx="748798" cy="134113"/>
            <a:chOff x="4827813" y="2534636"/>
            <a:chExt cx="996651" cy="178504"/>
          </a:xfrm>
        </p:grpSpPr>
        <p:sp>
          <p:nvSpPr>
            <p:cNvPr id="130" name="Google Shape;130;p22"/>
            <p:cNvSpPr/>
            <p:nvPr/>
          </p:nvSpPr>
          <p:spPr>
            <a:xfrm>
              <a:off x="4827813" y="2534636"/>
              <a:ext cx="178504" cy="1785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2"/>
            <p:cNvSpPr/>
            <p:nvPr/>
          </p:nvSpPr>
          <p:spPr>
            <a:xfrm>
              <a:off x="5092508" y="2534636"/>
              <a:ext cx="178504" cy="178504"/>
            </a:xfrm>
            <a:prstGeom prst="ellipse">
              <a:avLst/>
            </a:prstGeom>
            <a:solidFill>
              <a:schemeClr val="accent4">
                <a:alpha val="6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2"/>
            <p:cNvSpPr/>
            <p:nvPr/>
          </p:nvSpPr>
          <p:spPr>
            <a:xfrm>
              <a:off x="5369234" y="2534636"/>
              <a:ext cx="178504" cy="17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5645960" y="2534636"/>
              <a:ext cx="178504" cy="17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4" name="Google Shape;134;p22"/>
          <p:cNvSpPr txBox="1"/>
          <p:nvPr>
            <p:ph type="title"/>
          </p:nvPr>
        </p:nvSpPr>
        <p:spPr>
          <a:xfrm>
            <a:off x="363416" y="246186"/>
            <a:ext cx="3206261" cy="10374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1"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à immagine verticale viola">
  <p:cSld name="Metà immagine verticale viola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/>
          <p:nvPr>
            <p:ph idx="2" type="pic"/>
          </p:nvPr>
        </p:nvSpPr>
        <p:spPr>
          <a:xfrm>
            <a:off x="5316488" y="0"/>
            <a:ext cx="6875511" cy="685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37" name="Google Shape;137;p23"/>
          <p:cNvSpPr/>
          <p:nvPr/>
        </p:nvSpPr>
        <p:spPr>
          <a:xfrm>
            <a:off x="0" y="0"/>
            <a:ext cx="5316488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3"/>
          <p:cNvSpPr/>
          <p:nvPr/>
        </p:nvSpPr>
        <p:spPr>
          <a:xfrm>
            <a:off x="831850" y="1723292"/>
            <a:ext cx="5307246" cy="37455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384651" y="1087907"/>
            <a:ext cx="4468698" cy="144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7920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1" sz="36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68711" y="2552611"/>
            <a:ext cx="4097778" cy="1992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23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cxnSp>
        <p:nvCxnSpPr>
          <p:cNvPr id="142" name="Google Shape;142;p23"/>
          <p:cNvCxnSpPr/>
          <p:nvPr/>
        </p:nvCxnSpPr>
        <p:spPr>
          <a:xfrm>
            <a:off x="473845" y="1620451"/>
            <a:ext cx="2505025" cy="0"/>
          </a:xfrm>
          <a:prstGeom prst="straightConnector1">
            <a:avLst/>
          </a:prstGeom>
          <a:noFill/>
          <a:ln cap="flat" cmpd="sng" w="571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3" name="Google Shape;143;p23"/>
          <p:cNvSpPr txBox="1"/>
          <p:nvPr>
            <p:ph idx="3" type="body"/>
          </p:nvPr>
        </p:nvSpPr>
        <p:spPr>
          <a:xfrm>
            <a:off x="363416" y="6462713"/>
            <a:ext cx="2262187" cy="249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1" sz="1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44" name="Google Shape;144;p23"/>
          <p:cNvGrpSpPr/>
          <p:nvPr/>
        </p:nvGrpSpPr>
        <p:grpSpPr>
          <a:xfrm flipH="1">
            <a:off x="1130928" y="4803540"/>
            <a:ext cx="3616779" cy="3522776"/>
            <a:chOff x="2555621" y="3917613"/>
            <a:chExt cx="3616779" cy="3522776"/>
          </a:xfrm>
        </p:grpSpPr>
        <p:sp>
          <p:nvSpPr>
            <p:cNvPr id="145" name="Google Shape;145;p23"/>
            <p:cNvSpPr/>
            <p:nvPr/>
          </p:nvSpPr>
          <p:spPr>
            <a:xfrm>
              <a:off x="2874028" y="4142017"/>
              <a:ext cx="3298372" cy="3298372"/>
            </a:xfrm>
            <a:prstGeom prst="ellipse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2555621" y="3917613"/>
              <a:ext cx="1268186" cy="1268186"/>
            </a:xfrm>
            <a:prstGeom prst="ellipse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363416" y="365125"/>
            <a:ext cx="11465168" cy="91855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1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363416" y="1825625"/>
            <a:ext cx="11465168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2" type="sldNum"/>
          </p:nvPr>
        </p:nvSpPr>
        <p:spPr>
          <a:xfrm>
            <a:off x="9085384" y="6463207"/>
            <a:ext cx="2743200" cy="2582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jpg"/><Relationship Id="rId4" Type="http://schemas.openxmlformats.org/officeDocument/2006/relationships/image" Target="../media/image15.jpg"/><Relationship Id="rId5" Type="http://schemas.openxmlformats.org/officeDocument/2006/relationships/image" Target="../media/image1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jpg"/><Relationship Id="rId4" Type="http://schemas.openxmlformats.org/officeDocument/2006/relationships/image" Target="../media/image19.jpg"/><Relationship Id="rId5" Type="http://schemas.openxmlformats.org/officeDocument/2006/relationships/image" Target="../media/image2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comune.taranto.it/" TargetMode="External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241" name="Google Shape;241;p1"/>
          <p:cNvSpPr txBox="1"/>
          <p:nvPr>
            <p:ph idx="1" type="body"/>
          </p:nvPr>
        </p:nvSpPr>
        <p:spPr>
          <a:xfrm>
            <a:off x="363416" y="2334491"/>
            <a:ext cx="3127928" cy="38036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 sz="1800"/>
              <a:t>In questo corso scopriremo le bellezze di Mar Piccolo, situato a nord della città di Taranto.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 sz="1800"/>
              <a:t>Conosceremo la </a:t>
            </a:r>
            <a:r>
              <a:rPr b="1" lang="it-IT" sz="1800"/>
              <a:t>collocazione geografica</a:t>
            </a:r>
            <a:r>
              <a:rPr lang="it-IT" sz="1800"/>
              <a:t>, la </a:t>
            </a:r>
            <a:r>
              <a:rPr b="1" lang="it-IT" sz="1800"/>
              <a:t>conformazione morfologica</a:t>
            </a:r>
            <a:r>
              <a:rPr lang="it-IT" sz="1800"/>
              <a:t> e le </a:t>
            </a:r>
            <a:r>
              <a:rPr b="1" lang="it-IT" sz="1800"/>
              <a:t>caratteristiche peculiari</a:t>
            </a:r>
            <a:r>
              <a:rPr lang="it-IT" sz="1800"/>
              <a:t> di questo paesaggio che ha contribuito tanto a rendere Taranto una gemma del Mediterraneo ed una famosa meta turistica.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descr="Immagine che contiene natura, cratere, buco&#10;&#10;Descrizione generata automaticamente" id="242" name="Google Shape;242;p1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2" l="15197" r="16645" t="0"/>
          <a:stretch/>
        </p:blipFill>
        <p:spPr>
          <a:xfrm>
            <a:off x="3888084" y="246187"/>
            <a:ext cx="7467304" cy="561486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"/>
          <p:cNvSpPr txBox="1"/>
          <p:nvPr>
            <p:ph type="title"/>
          </p:nvPr>
        </p:nvSpPr>
        <p:spPr>
          <a:xfrm>
            <a:off x="363416" y="357022"/>
            <a:ext cx="3206261" cy="10374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it-IT" sz="2800"/>
              <a:t>MAR PICCOLO –</a:t>
            </a:r>
            <a:br>
              <a:rPr lang="it-IT" sz="2800"/>
            </a:br>
            <a:r>
              <a:rPr lang="it-IT" sz="2800"/>
              <a:t>INTRODUZIONE</a:t>
            </a:r>
            <a:endParaRPr/>
          </a:p>
        </p:txBody>
      </p:sp>
      <p:pic>
        <p:nvPicPr>
          <p:cNvPr id="244" name="Google Shape;24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416" y="6463207"/>
            <a:ext cx="2261812" cy="304826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"/>
          <p:cNvSpPr txBox="1"/>
          <p:nvPr/>
        </p:nvSpPr>
        <p:spPr>
          <a:xfrm>
            <a:off x="1927380" y="6487120"/>
            <a:ext cx="2262187" cy="2493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i="0" lang="it-IT" sz="11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DOCENTE: ANTONIO GRAVINA</a:t>
            </a:r>
            <a:endParaRPr b="1" i="0" sz="1100" u="none" cap="none" strike="noStrike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0"/>
          <p:cNvSpPr txBox="1"/>
          <p:nvPr>
            <p:ph type="title"/>
          </p:nvPr>
        </p:nvSpPr>
        <p:spPr>
          <a:xfrm>
            <a:off x="5908430" y="1046163"/>
            <a:ext cx="5445369" cy="111478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it-IT" sz="4000"/>
              <a:t>UCCELLI ACQUATICI</a:t>
            </a:r>
            <a:endParaRPr/>
          </a:p>
        </p:txBody>
      </p:sp>
      <p:sp>
        <p:nvSpPr>
          <p:cNvPr id="332" name="Google Shape;332;p10"/>
          <p:cNvSpPr txBox="1"/>
          <p:nvPr>
            <p:ph idx="1" type="body"/>
          </p:nvPr>
        </p:nvSpPr>
        <p:spPr>
          <a:xfrm>
            <a:off x="5908430" y="2506662"/>
            <a:ext cx="5445370" cy="34545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it-IT"/>
              <a:t>Nel bacino sfociano brevi corsi d’acqua costeggiati da preziosi ambienti umidi, come il canale d’Aiedda (artificiale), il fiume Cervaro e il fiume Galeso, decantato da Orazio e Marziale, nonché rifugio di numerose specie di uccelli acquatici.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it-IT"/>
              <a:t>Tra questi, ricordiamo la presenza della «</a:t>
            </a:r>
            <a:r>
              <a:rPr b="1" lang="it-IT"/>
              <a:t>pulcinella di mare</a:t>
            </a:r>
            <a:r>
              <a:rPr lang="it-IT"/>
              <a:t>» (Fratercula arctica) che popola solitamente le coste dell’Atlantico settentrionale, ma non è raro vederle nuotare nelle acque di Taranto, anche in periodo invernale.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it-IT"/>
              <a:t>Inoltre sono state rilevate numerose specie di interesse conservazionistico, alcune molto rare per la Puglia come il cigno reale, la pesciaiola ed il piovanello tridattilo.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333" name="Google Shape;333;p10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pic>
        <p:nvPicPr>
          <p:cNvPr descr="Immagine che contiene bertaminore, esterni, uccello, erba&#10;&#10;Descrizione generata automaticamente" id="334" name="Google Shape;334;p10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40511" r="1147" t="0"/>
          <a:stretch/>
        </p:blipFill>
        <p:spPr>
          <a:xfrm>
            <a:off x="469045" y="146050"/>
            <a:ext cx="5210175" cy="5815013"/>
          </a:xfrm>
          <a:prstGeom prst="rect">
            <a:avLst/>
          </a:prstGeom>
          <a:solidFill>
            <a:srgbClr val="D8D8D8"/>
          </a:solidFill>
          <a:ln>
            <a:noFill/>
          </a:ln>
          <a:effectLst>
            <a:outerShdw blurRad="190500" rotWithShape="0" algn="tl">
              <a:srgbClr val="000000">
                <a:alpha val="69803"/>
              </a:srgbClr>
            </a:outerShdw>
          </a:effectLst>
        </p:spPr>
      </p:pic>
      <p:pic>
        <p:nvPicPr>
          <p:cNvPr id="335" name="Google Shape;335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416" y="6435486"/>
            <a:ext cx="2261812" cy="30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3400">
        <p14:reveal dir="l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1"/>
          <p:cNvSpPr txBox="1"/>
          <p:nvPr>
            <p:ph type="title"/>
          </p:nvPr>
        </p:nvSpPr>
        <p:spPr>
          <a:xfrm>
            <a:off x="363416" y="1046163"/>
            <a:ext cx="5445369" cy="111478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it-IT"/>
              <a:t>METE TURISTICHE</a:t>
            </a:r>
            <a:endParaRPr/>
          </a:p>
        </p:txBody>
      </p:sp>
      <p:sp>
        <p:nvSpPr>
          <p:cNvPr id="342" name="Google Shape;342;p11"/>
          <p:cNvSpPr txBox="1"/>
          <p:nvPr>
            <p:ph idx="1" type="body"/>
          </p:nvPr>
        </p:nvSpPr>
        <p:spPr>
          <a:xfrm>
            <a:off x="363416" y="2506662"/>
            <a:ext cx="5445370" cy="34545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Mar Piccolo ospita numerose spiagge, opere architettoniche e altre mete turistiche, ormai divenute simbolo della città. Basti pensare al </a:t>
            </a:r>
            <a:r>
              <a:rPr b="1" lang="it-IT"/>
              <a:t>Ponte Girevole</a:t>
            </a:r>
            <a:r>
              <a:rPr lang="it-IT"/>
              <a:t>, a ridosso tra Mar Piccolo e Mar Grande.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Un’altra meta molto visitata dai turisti è il </a:t>
            </a:r>
            <a:r>
              <a:rPr b="1" lang="it-IT"/>
              <a:t>Castello Aragonese</a:t>
            </a:r>
            <a:r>
              <a:rPr lang="it-IT"/>
              <a:t>, costruito verso la fine del 1400. Il castello è adiacente al Ponte ed è posto sulla sponda di Taranto Vecchia, dove si possono ammirare le colonne doriche dell’antico </a:t>
            </a:r>
            <a:r>
              <a:rPr b="1" lang="it-IT"/>
              <a:t>Tempio di Poseidone</a:t>
            </a:r>
            <a:r>
              <a:rPr lang="it-IT"/>
              <a:t>. Risulta essere il tempio più antico della Magna Grecia ed è l'unico luogo di culto greco ancora visitabile nel Borgo Antico.</a:t>
            </a:r>
            <a:endParaRPr/>
          </a:p>
        </p:txBody>
      </p:sp>
      <p:sp>
        <p:nvSpPr>
          <p:cNvPr id="343" name="Google Shape;343;p11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344" name="Google Shape;344;p11"/>
          <p:cNvSpPr txBox="1"/>
          <p:nvPr>
            <p:ph idx="2" type="body"/>
          </p:nvPr>
        </p:nvSpPr>
        <p:spPr>
          <a:xfrm>
            <a:off x="363416" y="6462565"/>
            <a:ext cx="2262187" cy="2493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-IT" sz="1100"/>
              <a:t>COMUNE DI TARANTO</a:t>
            </a:r>
            <a:endParaRPr/>
          </a:p>
        </p:txBody>
      </p:sp>
      <p:pic>
        <p:nvPicPr>
          <p:cNvPr descr="Immagine che contiene edificio, esterni, colonnato&#10;&#10;Descrizione generata automaticamente" id="345" name="Google Shape;345;p11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" l="27305" r="16738" t="0"/>
          <a:stretch/>
        </p:blipFill>
        <p:spPr>
          <a:xfrm>
            <a:off x="5919755" y="1"/>
            <a:ext cx="3430408" cy="40919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magine che contiene acqua, esterni, cielo, edificio&#10;&#10;Descrizione generata automaticamente" id="346" name="Google Shape;346;p11"/>
          <p:cNvPicPr preferRelativeResize="0"/>
          <p:nvPr>
            <p:ph idx="5" type="pic"/>
          </p:nvPr>
        </p:nvPicPr>
        <p:blipFill rotWithShape="1">
          <a:blip r:embed="rId4">
            <a:alphaModFix/>
          </a:blip>
          <a:srcRect b="-2" l="2482" r="4168" t="0"/>
          <a:stretch/>
        </p:blipFill>
        <p:spPr>
          <a:xfrm>
            <a:off x="5919754" y="4289110"/>
            <a:ext cx="3430407" cy="1672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magine che contiene cielo, acqua, esterni, natura&#10;&#10;Descrizione generata automaticamente" id="347" name="Google Shape;347;p11"/>
          <p:cNvPicPr preferRelativeResize="0"/>
          <p:nvPr>
            <p:ph idx="4" type="pic"/>
          </p:nvPr>
        </p:nvPicPr>
        <p:blipFill rotWithShape="1">
          <a:blip r:embed="rId5">
            <a:alphaModFix/>
          </a:blip>
          <a:srcRect b="0" l="29904" r="29903" t="0"/>
          <a:stretch/>
        </p:blipFill>
        <p:spPr>
          <a:xfrm>
            <a:off x="9542186" y="555157"/>
            <a:ext cx="2649814" cy="429819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2"/>
          <p:cNvSpPr txBox="1"/>
          <p:nvPr>
            <p:ph type="title"/>
          </p:nvPr>
        </p:nvSpPr>
        <p:spPr>
          <a:xfrm>
            <a:off x="363416" y="1046163"/>
            <a:ext cx="5445369" cy="111478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it-IT"/>
              <a:t>LA PESCA</a:t>
            </a:r>
            <a:endParaRPr/>
          </a:p>
        </p:txBody>
      </p:sp>
      <p:sp>
        <p:nvSpPr>
          <p:cNvPr id="354" name="Google Shape;354;p12"/>
          <p:cNvSpPr txBox="1"/>
          <p:nvPr>
            <p:ph idx="1" type="body"/>
          </p:nvPr>
        </p:nvSpPr>
        <p:spPr>
          <a:xfrm>
            <a:off x="363416" y="2506662"/>
            <a:ext cx="5445370" cy="34545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Nel corso dei secoli, Taranto è cambiata molto: villaggio remoto, colonia greca, capitale della Magna Grecia, principato, grande città portuale e industriale. In tutte queste epoche, tuttavia, c’è stato un unico e fondamentale filo conduttore: la </a:t>
            </a:r>
            <a:r>
              <a:rPr b="1" lang="it-IT"/>
              <a:t>pesca</a:t>
            </a:r>
            <a:r>
              <a:rPr lang="it-IT"/>
              <a:t>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Grazie alle caratteristiche geologiche di Mar Piccolo, tutta la laguna presenta un’elevata pescosità. La pesca ha accompagnato i tarantini durante tutta la storia della città, contribuendo alla sua prosperità.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Anche il commercio di </a:t>
            </a:r>
            <a:r>
              <a:rPr b="1" lang="it-IT"/>
              <a:t>porpora</a:t>
            </a:r>
            <a:r>
              <a:rPr lang="it-IT"/>
              <a:t>, ottenuta da dei molluschi chiamati murici (che abitano i fondali di Mar Piccolo) ha rappresentato in passato una grande fonte di guadagno.</a:t>
            </a:r>
            <a:endParaRPr/>
          </a:p>
        </p:txBody>
      </p:sp>
      <p:sp>
        <p:nvSpPr>
          <p:cNvPr id="355" name="Google Shape;355;p12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356" name="Google Shape;356;p12"/>
          <p:cNvSpPr txBox="1"/>
          <p:nvPr>
            <p:ph idx="2" type="body"/>
          </p:nvPr>
        </p:nvSpPr>
        <p:spPr>
          <a:xfrm>
            <a:off x="363416" y="6462565"/>
            <a:ext cx="2262187" cy="2493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-IT" sz="1100"/>
              <a:t>COMUNE DI TARANTO</a:t>
            </a:r>
            <a:endParaRPr/>
          </a:p>
        </p:txBody>
      </p:sp>
      <p:pic>
        <p:nvPicPr>
          <p:cNvPr descr="Immagine che contiene acqua, esterni, cielo, fiume&#10;&#10;Descrizione generata automaticamente" id="357" name="Google Shape;357;p1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3804" r="23804" t="0"/>
          <a:stretch/>
        </p:blipFill>
        <p:spPr>
          <a:xfrm>
            <a:off x="5919755" y="1"/>
            <a:ext cx="3430408" cy="4091942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descr="Immagine che contiene acqua, cielo, esterni, barca&#10;&#10;Descrizione generata automaticamente" id="358" name="Google Shape;358;p12"/>
          <p:cNvPicPr preferRelativeResize="0"/>
          <p:nvPr>
            <p:ph idx="5" type="pic"/>
          </p:nvPr>
        </p:nvPicPr>
        <p:blipFill rotWithShape="1">
          <a:blip r:embed="rId4">
            <a:alphaModFix/>
          </a:blip>
          <a:srcRect b="11018" l="0" r="0" t="11018"/>
          <a:stretch/>
        </p:blipFill>
        <p:spPr>
          <a:xfrm>
            <a:off x="5919754" y="4289110"/>
            <a:ext cx="3430407" cy="1672075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descr="Immagine che contiene mammifero, carne, guarnizioni, pasto&#10;&#10;Descrizione generata automaticamente" id="359" name="Google Shape;359;p12"/>
          <p:cNvPicPr preferRelativeResize="0"/>
          <p:nvPr>
            <p:ph idx="4" type="pic"/>
          </p:nvPr>
        </p:nvPicPr>
        <p:blipFill rotWithShape="1">
          <a:blip r:embed="rId5">
            <a:alphaModFix/>
          </a:blip>
          <a:srcRect b="0" l="26878" r="26879" t="0"/>
          <a:stretch/>
        </p:blipFill>
        <p:spPr>
          <a:xfrm>
            <a:off x="9542186" y="555157"/>
            <a:ext cx="2649814" cy="429819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3"/>
          <p:cNvSpPr txBox="1"/>
          <p:nvPr>
            <p:ph type="title"/>
          </p:nvPr>
        </p:nvSpPr>
        <p:spPr>
          <a:xfrm>
            <a:off x="4712885" y="2704121"/>
            <a:ext cx="6556248" cy="75027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it-IT"/>
              <a:t>FINE DELL’INTRODUZIONE</a:t>
            </a:r>
            <a:endParaRPr/>
          </a:p>
        </p:txBody>
      </p:sp>
      <p:sp>
        <p:nvSpPr>
          <p:cNvPr id="366" name="Google Shape;366;p13"/>
          <p:cNvSpPr txBox="1"/>
          <p:nvPr>
            <p:ph idx="1" type="subTitle"/>
          </p:nvPr>
        </p:nvSpPr>
        <p:spPr>
          <a:xfrm>
            <a:off x="5408614" y="3983029"/>
            <a:ext cx="6450574" cy="853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Per qualsiasi chiarimento contattare il docente via mail o tramite la piattaforma Chamilo</a:t>
            </a:r>
            <a:endParaRPr/>
          </a:p>
        </p:txBody>
      </p:sp>
      <p:sp>
        <p:nvSpPr>
          <p:cNvPr id="367" name="Google Shape;367;p13"/>
          <p:cNvSpPr txBox="1"/>
          <p:nvPr>
            <p:ph idx="3" type="body"/>
          </p:nvPr>
        </p:nvSpPr>
        <p:spPr>
          <a:xfrm>
            <a:off x="5408614" y="4836222"/>
            <a:ext cx="3638674" cy="4539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 u="sng">
                <a:solidFill>
                  <a:schemeClr val="hlink"/>
                </a:solidFill>
                <a:hlinkClick r:id="rId3"/>
              </a:rPr>
              <a:t>Comune di Taranto</a:t>
            </a:r>
            <a:endParaRPr/>
          </a:p>
        </p:txBody>
      </p:sp>
      <p:pic>
        <p:nvPicPr>
          <p:cNvPr descr="Immagine che contiene natura, roccia, grotta, buco&#10;&#10;Descrizione generata automaticamente" id="368" name="Google Shape;368;p13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13108" r="13108" t="0"/>
          <a:stretch/>
        </p:blipFill>
        <p:spPr>
          <a:xfrm>
            <a:off x="0" y="1"/>
            <a:ext cx="4424363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"/>
          <p:cNvSpPr txBox="1"/>
          <p:nvPr>
            <p:ph type="title"/>
          </p:nvPr>
        </p:nvSpPr>
        <p:spPr>
          <a:xfrm>
            <a:off x="363416" y="246186"/>
            <a:ext cx="11465168" cy="10374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it-IT"/>
              <a:t>DOVE SI TROVA</a:t>
            </a:r>
            <a:endParaRPr/>
          </a:p>
        </p:txBody>
      </p:sp>
      <p:sp>
        <p:nvSpPr>
          <p:cNvPr id="252" name="Google Shape;252;p2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pic>
        <p:nvPicPr>
          <p:cNvPr descr="Immagine che contiene mappa&#10;&#10;Descrizione generata automaticamente" id="253" name="Google Shape;253;p2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5746"/>
          <a:stretch/>
        </p:blipFill>
        <p:spPr>
          <a:xfrm>
            <a:off x="6347379" y="1923068"/>
            <a:ext cx="5481203" cy="4266595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254" name="Google Shape;254;p2"/>
          <p:cNvSpPr txBox="1"/>
          <p:nvPr>
            <p:ph idx="4" type="body"/>
          </p:nvPr>
        </p:nvSpPr>
        <p:spPr>
          <a:xfrm>
            <a:off x="363416" y="2586215"/>
            <a:ext cx="5481202" cy="36034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Il Mar Piccolo è una laguna costiera che si estende per poco più di 20 km², a nord della città di Taranto. Più precisamente, è collocato nel Golfo di Taranto, che a sua volta fa parte del Mar Ionio.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Mar Piccolo e Mar Grande sono due simboli di Taranto, che è infatti soprannominata «</a:t>
            </a:r>
            <a:r>
              <a:rPr b="1" lang="it-IT"/>
              <a:t>la città dei due mari</a:t>
            </a:r>
            <a:r>
              <a:rPr lang="it-IT"/>
              <a:t>».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Mar Piccolo è considerato da molti tarantini il cuore della città, rendendola un punto strategico in mezzo al Mediterraneo. Infatti, Taranto è da secoli un importante porto militare, commerciale e civile, in cui approdano anche navi da crociera durante il periodo primaverile ed estivo.</a:t>
            </a:r>
            <a:endParaRPr/>
          </a:p>
        </p:txBody>
      </p:sp>
      <p:pic>
        <p:nvPicPr>
          <p:cNvPr id="255" name="Google Shape;25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416" y="6463207"/>
            <a:ext cx="2261812" cy="30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3400">
        <p14:reveal dir="l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"/>
          <p:cNvSpPr txBox="1"/>
          <p:nvPr>
            <p:ph type="title"/>
          </p:nvPr>
        </p:nvSpPr>
        <p:spPr>
          <a:xfrm>
            <a:off x="5908430" y="1046163"/>
            <a:ext cx="5445369" cy="111478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it-IT"/>
              <a:t>CONFORMAZIONE MORFOLOGICA DEL PAESAGGIO</a:t>
            </a:r>
            <a:endParaRPr/>
          </a:p>
        </p:txBody>
      </p:sp>
      <p:sp>
        <p:nvSpPr>
          <p:cNvPr id="262" name="Google Shape;262;p3"/>
          <p:cNvSpPr txBox="1"/>
          <p:nvPr>
            <p:ph idx="1" type="body"/>
          </p:nvPr>
        </p:nvSpPr>
        <p:spPr>
          <a:xfrm>
            <a:off x="5908430" y="2506662"/>
            <a:ext cx="5445370" cy="34545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Mar Piccolo è suddiviso in </a:t>
            </a:r>
            <a:r>
              <a:rPr b="1" lang="it-IT"/>
              <a:t>due seni </a:t>
            </a:r>
            <a:r>
              <a:rPr lang="it-IT"/>
              <a:t>di forma ellittica, il primo in comunicazione con il Mar Grande attraverso due varchi, il canale navigabile e il canale di Porta Napoli, e il secondo poco più grande e più interno.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Sorvolando dall’alto la città di Taranto, il Mar Piccolo appare come un otto rovesciato, il simbolo dell’infinito.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La massima profondità di Mar Piccolo si attesta attorno ai 13 metri, il che consente la presenza di una ricca </a:t>
            </a:r>
            <a:r>
              <a:rPr b="1" lang="it-IT"/>
              <a:t>biodiversità sottomarina</a:t>
            </a:r>
            <a:r>
              <a:rPr lang="it-IT"/>
              <a:t>. Il perimetro di costa, invece, è di circa 28 chilometri.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La temperatura media dell’acqua è attorno ai 10° in inverno e 30° in estate.</a:t>
            </a:r>
            <a:endParaRPr/>
          </a:p>
        </p:txBody>
      </p:sp>
      <p:sp>
        <p:nvSpPr>
          <p:cNvPr id="263" name="Google Shape;263;p3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264" name="Google Shape;264;p3"/>
          <p:cNvSpPr txBox="1"/>
          <p:nvPr>
            <p:ph idx="2" type="body"/>
          </p:nvPr>
        </p:nvSpPr>
        <p:spPr>
          <a:xfrm>
            <a:off x="469046" y="6458274"/>
            <a:ext cx="2262187" cy="249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it-IT" sz="1100"/>
              <a:t>COMUNE DI TARANTO</a:t>
            </a:r>
            <a:endParaRPr/>
          </a:p>
        </p:txBody>
      </p:sp>
      <p:pic>
        <p:nvPicPr>
          <p:cNvPr descr="Immagine che contiene grotta, natura, buco&#10;&#10;Descrizione generata automaticamente" id="265" name="Google Shape;265;p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" l="20391" r="20394" t="0"/>
          <a:stretch/>
        </p:blipFill>
        <p:spPr>
          <a:xfrm>
            <a:off x="469046" y="275107"/>
            <a:ext cx="4969730" cy="5685956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kx="0" rotWithShape="0" algn="bl" stA="38000" stPos="0" sy="-100000" ky="0"/>
          </a:effectLst>
        </p:spPr>
      </p:pic>
    </p:spTree>
  </p:cSld>
  <p:clrMapOvr>
    <a:masterClrMapping/>
  </p:clrMapOvr>
  <p:transition spd="slow" p14:dur="1500"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"/>
          <p:cNvSpPr txBox="1"/>
          <p:nvPr>
            <p:ph type="title"/>
          </p:nvPr>
        </p:nvSpPr>
        <p:spPr>
          <a:xfrm>
            <a:off x="5908430" y="1046163"/>
            <a:ext cx="5445369" cy="111478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it-IT" sz="4000"/>
              <a:t>I CITRI</a:t>
            </a:r>
            <a:endParaRPr/>
          </a:p>
        </p:txBody>
      </p:sp>
      <p:sp>
        <p:nvSpPr>
          <p:cNvPr id="272" name="Google Shape;272;p4"/>
          <p:cNvSpPr txBox="1"/>
          <p:nvPr>
            <p:ph idx="1" type="body"/>
          </p:nvPr>
        </p:nvSpPr>
        <p:spPr>
          <a:xfrm>
            <a:off x="5908430" y="2506662"/>
            <a:ext cx="5445370" cy="34545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it-IT"/>
              <a:t>Fra le caratteristiche peculiari di Mar Piccolo ricordiamo la presenza di sorgenti sottomarine di fredda acqua ipogea, chiamate localmente </a:t>
            </a:r>
            <a:r>
              <a:rPr b="1" lang="it-IT"/>
              <a:t>citri</a:t>
            </a:r>
            <a:r>
              <a:rPr lang="it-IT"/>
              <a:t>, in greco caldaie ribollenti.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it-IT"/>
              <a:t>Le sorgenti, oltre ad assumere un ruolo fondamentale nel regolare la temperatura delle acque dell’intero bacino, influenzano anche la salinità, che è di poco inferiore a quella del mare aperto. Inoltre, in corrispondenza dei citri, la profondità del mare arriva a superare i 13 metri.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it-IT"/>
              <a:t>La presenza dei citri contribuisce al ricambio di acqua e quindi all’ambiente sottomarino. I citri, infatti, favoriscono l’allevamento delle cozze (mitilicoltura) mediante l’utilizzo dei cosiddetti «</a:t>
            </a:r>
            <a:r>
              <a:rPr b="1" lang="it-IT"/>
              <a:t>giardini</a:t>
            </a:r>
            <a:r>
              <a:rPr lang="it-IT"/>
              <a:t>» consistenti in pali e corde che fungono da sostegno per i mitili. </a:t>
            </a:r>
            <a:r>
              <a:rPr b="0" i="0" lang="it-IT">
                <a:solidFill>
                  <a:srgbClr val="0C2637"/>
                </a:solidFill>
                <a:latin typeface="Arial"/>
                <a:ea typeface="Arial"/>
                <a:cs typeface="Arial"/>
                <a:sym typeface="Arial"/>
              </a:rPr>
              <a:t>Oggi, con circa 30.000 tonnellate di mitili l'anno, la produzione tarantina è la più elevata d'Italia.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273" name="Google Shape;273;p4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pic>
        <p:nvPicPr>
          <p:cNvPr descr="Immagine che contiene acqua, esterni, cielo, natura&#10;&#10;Descrizione generata automaticamente" id="274" name="Google Shape;274;p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21511" r="21511" t="0"/>
          <a:stretch/>
        </p:blipFill>
        <p:spPr>
          <a:xfrm>
            <a:off x="469046" y="231507"/>
            <a:ext cx="5007830" cy="5729556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D8D8D8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pic>
        <p:nvPicPr>
          <p:cNvPr id="275" name="Google Shape;27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416" y="6463207"/>
            <a:ext cx="2261812" cy="30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"/>
          <p:cNvSpPr txBox="1"/>
          <p:nvPr>
            <p:ph type="title"/>
          </p:nvPr>
        </p:nvSpPr>
        <p:spPr>
          <a:xfrm>
            <a:off x="363416" y="246186"/>
            <a:ext cx="11465168" cy="10374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it-IT"/>
              <a:t>LA BIODIVERSITÀ</a:t>
            </a:r>
            <a:endParaRPr/>
          </a:p>
        </p:txBody>
      </p:sp>
      <p:sp>
        <p:nvSpPr>
          <p:cNvPr id="282" name="Google Shape;282;p5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pic>
        <p:nvPicPr>
          <p:cNvPr descr="Immagine che contiene echinoderma, pianta&#10;&#10;Descrizione generata automaticamente" id="283" name="Google Shape;283;p5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21611" l="0" r="2" t="29083"/>
          <a:stretch/>
        </p:blipFill>
        <p:spPr>
          <a:xfrm>
            <a:off x="6943724" y="2059709"/>
            <a:ext cx="4295775" cy="4129954"/>
          </a:xfrm>
          <a:prstGeom prst="roundRect">
            <a:avLst>
              <a:gd fmla="val 4167" name="adj"/>
            </a:avLst>
          </a:prstGeom>
          <a:solidFill>
            <a:srgbClr val="FFFFFF"/>
          </a:solidFill>
          <a:ln cap="sq" cmpd="sng" w="76200">
            <a:solidFill>
              <a:srgbClr val="EAEAEA"/>
            </a:solidFill>
            <a:prstDash val="solid"/>
            <a:miter lim="800000"/>
            <a:headEnd len="sm" w="sm" type="none"/>
            <a:tailEnd len="sm" w="sm" type="none"/>
          </a:ln>
          <a:effectLst>
            <a:reflection blurRad="0" dir="5400000" dist="5000" endA="0" endPos="28000" kx="0" rotWithShape="0" algn="bl" stA="33000" stPos="0" sy="-100000" ky="0"/>
          </a:effectLst>
        </p:spPr>
      </p:pic>
      <p:sp>
        <p:nvSpPr>
          <p:cNvPr id="284" name="Google Shape;284;p5"/>
          <p:cNvSpPr txBox="1"/>
          <p:nvPr>
            <p:ph idx="4" type="body"/>
          </p:nvPr>
        </p:nvSpPr>
        <p:spPr>
          <a:xfrm>
            <a:off x="363416" y="2253673"/>
            <a:ext cx="5880366" cy="3935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L’abbondanza di sali di azoto e fosforo apportati dai corsi d’acqua, la bassa profondità e il ridotto idrodinamismo, rappresentano alcune delle peculiarità che rendono il Mar Piccolo un ambiente particolarmente produttivo.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Per questo è in grado di sostenere considerevoli masse biologiche, dai microscopici organismi planctonici alla base delle reti alimentari marine, fino ai grandi predatori.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Il Mar Piccolo è un mare in cui avviene ancora il processo evolutivo della </a:t>
            </a:r>
            <a:r>
              <a:rPr b="1" lang="it-IT"/>
              <a:t>speciazione</a:t>
            </a:r>
            <a:r>
              <a:rPr lang="it-IT"/>
              <a:t>, ovvero nascono e si evolvono nuove specie da quelle preesistenti. L’ultima descritta nel 2012 da ricercatori dell’Università di Venezia e di Bari, è una coloratissima ascidia coloniale, Botrylloides pizoni, una nuova componente della ricca comunità sessile che incrosta i pali e gli altri substrati artificiali.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85" name="Google Shape;28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416" y="6463207"/>
            <a:ext cx="2261812" cy="30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6"/>
          <p:cNvSpPr txBox="1"/>
          <p:nvPr>
            <p:ph type="title"/>
          </p:nvPr>
        </p:nvSpPr>
        <p:spPr>
          <a:xfrm>
            <a:off x="363416" y="246186"/>
            <a:ext cx="11465168" cy="103749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it-IT"/>
              <a:t>GLI INVERTEBRATI FILTRATORI</a:t>
            </a:r>
            <a:endParaRPr/>
          </a:p>
        </p:txBody>
      </p:sp>
      <p:sp>
        <p:nvSpPr>
          <p:cNvPr id="292" name="Google Shape;292;p6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sp>
        <p:nvSpPr>
          <p:cNvPr id="293" name="Google Shape;293;p6"/>
          <p:cNvSpPr txBox="1"/>
          <p:nvPr>
            <p:ph idx="4" type="body"/>
          </p:nvPr>
        </p:nvSpPr>
        <p:spPr>
          <a:xfrm>
            <a:off x="363416" y="2586215"/>
            <a:ext cx="5481202" cy="36034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-IT"/>
              <a:t>Caotici assembramenti di </a:t>
            </a:r>
            <a:r>
              <a:rPr b="1" lang="it-IT"/>
              <a:t>invertebrati filtratori </a:t>
            </a:r>
            <a:r>
              <a:rPr lang="it-IT"/>
              <a:t>avvolgono completamente i pali dei vecchi impianti di mitilicoltura tramutandoli in poderose colonne viventi. Lo spessore dei pali, in genere di 8 cm, viene più che triplicato dagli strati di organismi che si insediano al di sopra.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Una volta terminato lo spazio disponibile, gli animali sessili continuano a crescere gli uni sugli altri, e quelli dall’accrescimento più rapido soffocano i più lenti.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it-IT"/>
              <a:t>Lo spazio, infatti, rappresenta l’unico fattore limitante, dato che il cibo non manca.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descr="Immagine che contiene diverso, parecchi&#10;&#10;Descrizione generata automaticamente" id="294" name="Google Shape;294;p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76317" y="1885950"/>
            <a:ext cx="4418134" cy="4303713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pic>
        <p:nvPicPr>
          <p:cNvPr id="295" name="Google Shape;29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416" y="6310794"/>
            <a:ext cx="2261812" cy="30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 p14:dur="800">
    <p:circl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7"/>
          <p:cNvSpPr txBox="1"/>
          <p:nvPr>
            <p:ph type="title"/>
          </p:nvPr>
        </p:nvSpPr>
        <p:spPr>
          <a:xfrm>
            <a:off x="831850" y="3794663"/>
            <a:ext cx="10515600" cy="8232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it-IT"/>
              <a:t>LE SPECIE PIÙ DIFFUSE</a:t>
            </a:r>
            <a:endParaRPr/>
          </a:p>
        </p:txBody>
      </p:sp>
      <p:sp>
        <p:nvSpPr>
          <p:cNvPr id="302" name="Google Shape;302;p7"/>
          <p:cNvSpPr txBox="1"/>
          <p:nvPr>
            <p:ph idx="1" type="body"/>
          </p:nvPr>
        </p:nvSpPr>
        <p:spPr>
          <a:xfrm>
            <a:off x="831850" y="4742112"/>
            <a:ext cx="10791399" cy="1495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it-IT" sz="1700"/>
              <a:t>Spugne, policheti sedentari, bivalvi, cirripedi, briozoi, ascidie e gigli di mare si alimentano filtrando di continuo l’acqua del mare e trattenendo all’interno del loro corpo minuscole particelle organiche. E tra i filtratori vivono altrettanti animali, tra cui gasteropodi con e senza conchiglia, granchi, paguri, stelle marine, pesci ago e cavallucci marini.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None/>
            </a:pPr>
            <a:r>
              <a:rPr lang="it-IT" sz="1700"/>
              <a:t>Nel mare interno è presente anche un cospicuo contingente di specie non comuni negli altri mari del Mediterraneo, divenute rare in seguito a impatti antropici o considerate tali da sempre, come la </a:t>
            </a:r>
            <a:r>
              <a:rPr b="1" lang="it-IT" sz="1700"/>
              <a:t>bavosa marina</a:t>
            </a:r>
            <a:r>
              <a:rPr lang="it-IT" sz="1700"/>
              <a:t>.</a:t>
            </a:r>
            <a:endParaRPr sz="17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700"/>
          </a:p>
        </p:txBody>
      </p:sp>
      <p:sp>
        <p:nvSpPr>
          <p:cNvPr id="303" name="Google Shape;303;p7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pic>
        <p:nvPicPr>
          <p:cNvPr descr="Immagine che contiene blu, nuotando, fondale oceanico&#10;&#10;Descrizione generata automaticamente" id="304" name="Google Shape;304;p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8253" l="0" r="0" t="35073"/>
          <a:stretch/>
        </p:blipFill>
        <p:spPr>
          <a:xfrm>
            <a:off x="-6340" y="-29455"/>
            <a:ext cx="12191980" cy="3713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4129" y="6463207"/>
            <a:ext cx="2261812" cy="30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8"/>
          <p:cNvSpPr txBox="1"/>
          <p:nvPr>
            <p:ph type="title"/>
          </p:nvPr>
        </p:nvSpPr>
        <p:spPr>
          <a:xfrm>
            <a:off x="831850" y="3794663"/>
            <a:ext cx="10515600" cy="8232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it-IT"/>
              <a:t>I GRANDI ANIMALI PELAGICI</a:t>
            </a:r>
            <a:endParaRPr/>
          </a:p>
        </p:txBody>
      </p:sp>
      <p:sp>
        <p:nvSpPr>
          <p:cNvPr id="312" name="Google Shape;312;p8"/>
          <p:cNvSpPr txBox="1"/>
          <p:nvPr>
            <p:ph idx="1" type="body"/>
          </p:nvPr>
        </p:nvSpPr>
        <p:spPr>
          <a:xfrm>
            <a:off x="831850" y="4742112"/>
            <a:ext cx="10791399" cy="1495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it-IT" sz="1700"/>
              <a:t>Di notevole importanza naturalistica sono le segnalazioni nel Mar Piccolo di grandi animali pelagici, che penetrano nel bacino dal Mar Grande, probabilmente in cerca di cibo. Si tratta della </a:t>
            </a:r>
            <a:r>
              <a:rPr b="1" lang="it-IT" sz="1700"/>
              <a:t>tartaruga Caretta caretta </a:t>
            </a:r>
            <a:r>
              <a:rPr lang="it-IT" sz="1700"/>
              <a:t>che insegue fin dentro il secondo seno gli sciami di meduse spinte dalle correnti, e dello «</a:t>
            </a:r>
            <a:r>
              <a:rPr b="1" lang="it-IT" sz="1700"/>
              <a:t>squalo elefante</a:t>
            </a:r>
            <a:r>
              <a:rPr lang="it-IT" sz="1700"/>
              <a:t>» (Cetorhinus maximus).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None/>
            </a:pPr>
            <a:r>
              <a:rPr lang="it-IT" sz="1700"/>
              <a:t>Gli emozionanti avvistamenti inducono a riflettere sullo splendore del Mar Piccolo, mare tanto oltraggiato dall’uomo quanto premiato dalla Natura.</a:t>
            </a:r>
            <a:endParaRPr sz="1700"/>
          </a:p>
        </p:txBody>
      </p:sp>
      <p:sp>
        <p:nvSpPr>
          <p:cNvPr id="313" name="Google Shape;313;p8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pic>
        <p:nvPicPr>
          <p:cNvPr id="314" name="Google Shape;314;p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6573" l="0" r="0" t="26573"/>
          <a:stretch/>
        </p:blipFill>
        <p:spPr>
          <a:xfrm>
            <a:off x="0" y="0"/>
            <a:ext cx="12192000" cy="3713018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id="315" name="Google Shape;31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373" y="6463207"/>
            <a:ext cx="2261812" cy="30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9"/>
          <p:cNvSpPr txBox="1"/>
          <p:nvPr>
            <p:ph type="title"/>
          </p:nvPr>
        </p:nvSpPr>
        <p:spPr>
          <a:xfrm>
            <a:off x="831850" y="3794663"/>
            <a:ext cx="10515600" cy="8232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it-IT"/>
              <a:t>I DELFINI</a:t>
            </a:r>
            <a:endParaRPr/>
          </a:p>
        </p:txBody>
      </p:sp>
      <p:sp>
        <p:nvSpPr>
          <p:cNvPr id="322" name="Google Shape;322;p9"/>
          <p:cNvSpPr txBox="1"/>
          <p:nvPr>
            <p:ph idx="1" type="body"/>
          </p:nvPr>
        </p:nvSpPr>
        <p:spPr>
          <a:xfrm>
            <a:off x="831850" y="4742112"/>
            <a:ext cx="10791399" cy="1495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it-IT" sz="1700"/>
              <a:t>Taranto è famosa anche per la presenza di numerosi delfini, tanto che il delfino è proprio il simbolo della città. Gli avvistamenti sono soprattutto nel Golfo di Taranto e al largo delle Isole Cheradi, ma molto spesso si avvistano delfini inoltrati fino al seno più interno di Mar Piccolo, alla ricerca di cibo.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700"/>
              <a:buNone/>
            </a:pPr>
            <a:r>
              <a:rPr lang="it-IT" sz="1700"/>
              <a:t>L’attività di «</a:t>
            </a:r>
            <a:r>
              <a:rPr b="1" lang="it-IT" sz="1700"/>
              <a:t>dolphin watching</a:t>
            </a:r>
            <a:r>
              <a:rPr lang="it-IT" sz="1700"/>
              <a:t>» è sempre più diffusa: in tanti vogliono ammirare i delfini da vicino, per cui è un’esperienza assolutamente da suggerire ai visitatori della città, magari a bordo di un catamarano. È un’attività divertente che coinvolge tutta la famiglia, dai più grandi ai più piccoli.</a:t>
            </a:r>
            <a:endParaRPr sz="1700"/>
          </a:p>
        </p:txBody>
      </p:sp>
      <p:sp>
        <p:nvSpPr>
          <p:cNvPr id="323" name="Google Shape;323;p9"/>
          <p:cNvSpPr txBox="1"/>
          <p:nvPr>
            <p:ph idx="12" type="sldNum"/>
          </p:nvPr>
        </p:nvSpPr>
        <p:spPr>
          <a:xfrm>
            <a:off x="9085384" y="6463207"/>
            <a:ext cx="2743200" cy="2493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‹#›</a:t>
            </a:fld>
            <a:endParaRPr/>
          </a:p>
        </p:txBody>
      </p:sp>
      <p:pic>
        <p:nvPicPr>
          <p:cNvPr descr="Immagine che contiene acqua, mammifero acquatico, esterni, mammifero&#10;&#10;Descrizione generata automaticamente" id="324" name="Google Shape;324;p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222" l="0" r="0" t="21222"/>
          <a:stretch/>
        </p:blipFill>
        <p:spPr>
          <a:xfrm>
            <a:off x="-6350" y="0"/>
            <a:ext cx="12192000" cy="3713018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id="325" name="Google Shape;32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250" y="6463207"/>
            <a:ext cx="2261812" cy="30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ma di Office">
  <a:themeElements>
    <a:clrScheme name="Custom 1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7030A0"/>
      </a:accent1>
      <a:accent2>
        <a:srgbClr val="404040"/>
      </a:accent2>
      <a:accent3>
        <a:srgbClr val="7F7F7F"/>
      </a:accent3>
      <a:accent4>
        <a:srgbClr val="C7A2E3"/>
      </a:accent4>
      <a:accent5>
        <a:srgbClr val="48A1FA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2022-12-11T15:53:09Z</dcterms:created>
  <dc:creator>Antonio Gravina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